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4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72354-DF51-484F-AD28-783EBB844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5C3A-4710-42B3-81A1-AD2A3AAA7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AF73F-1A8F-4A59-A86E-30DE791F4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2F56C-54B4-4EB6-A8D8-63E770282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FAEA-88BE-4D84-BCD8-CE29489B3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F613E-91D6-4E22-9EB3-131F63D5F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8BD38-9113-4564-8B1D-43898C56F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117E0-36BE-4332-8412-7082AB5D4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FE631-E55D-4826-9BD5-A7A7E41DE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12CB8-44AB-4296-99FD-25AF0A762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B9992-D97F-4C88-98A0-C2ED35650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B383C-B593-4FC4-B2E6-C501566E8B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D99565E-5827-4FF5-A647-A4015E698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Информация о подготовке и оформлении пояснительной записки к проекту по технологии.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i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i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b="1" i="1" dirty="0" smtClean="0"/>
              <a:t>Подготовил Никитин Владимир Анатольевич,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b="1" i="1" dirty="0" smtClean="0"/>
              <a:t>        учитель технологии МОУ СОШ «ОЦ «Южный город».</a:t>
            </a:r>
          </a:p>
        </p:txBody>
      </p:sp>
      <p:sp>
        <p:nvSpPr>
          <p:cNvPr id="2051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ТВОРЧЕСКИЙ ПРОЕКТ ПО ТЕХНОЛОГИИ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714750" y="0"/>
            <a:ext cx="2286000" cy="50006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</a:rPr>
              <a:t>pptcloud.ru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mtClean="0"/>
              <a:t>Желательно перечислить используемые в ходе выполнения проекта </a:t>
            </a:r>
            <a:r>
              <a:rPr lang="ru-RU" b="1" i="1" smtClean="0">
                <a:solidFill>
                  <a:srgbClr val="C00000"/>
                </a:solidFill>
              </a:rPr>
              <a:t>оборудование и материалы</a:t>
            </a:r>
            <a:r>
              <a:rPr lang="ru-RU" b="1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r>
              <a:rPr lang="ru-RU" b="1" smtClean="0">
                <a:solidFill>
                  <a:srgbClr val="C00000"/>
                </a:solidFill>
              </a:rPr>
              <a:t>      Актуальность </a:t>
            </a:r>
            <a:r>
              <a:rPr lang="ru-RU" smtClean="0"/>
              <a:t>— обязательное требование к любой проектной работе. Обоснование ее включает оценку значимости проекта и предполагаемых результатов, раскрываются возможности их использования на практике.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От формулировки </a:t>
            </a:r>
            <a:r>
              <a:rPr lang="ru-RU" b="1" smtClean="0"/>
              <a:t>цели</a:t>
            </a:r>
            <a:r>
              <a:rPr lang="ru-RU" smtClean="0"/>
              <a:t> проекта необходимо перейти к указанию конкретных </a:t>
            </a:r>
            <a:r>
              <a:rPr lang="ru-RU" b="1" smtClean="0"/>
              <a:t>задач</a:t>
            </a:r>
            <a:r>
              <a:rPr lang="ru-RU" smtClean="0"/>
              <a:t>, которые предстоит решать в соответствии с ней. Это обычно делается в форме перечисления (</a:t>
            </a:r>
            <a:r>
              <a:rPr lang="ru-RU" b="1" smtClean="0">
                <a:solidFill>
                  <a:srgbClr val="C00000"/>
                </a:solidFill>
              </a:rPr>
              <a:t>изучить..., описать..., установить..., выявить...</a:t>
            </a:r>
            <a:r>
              <a:rPr lang="ru-RU" smtClean="0"/>
              <a:t> и т.п.).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Основная часть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    </a:t>
            </a:r>
            <a:r>
              <a:rPr lang="ru-RU" sz="3600" smtClean="0"/>
              <a:t>В первой главе проекта </a:t>
            </a:r>
            <a:r>
              <a:rPr lang="ru-RU" sz="3600" b="1" smtClean="0">
                <a:solidFill>
                  <a:srgbClr val="C00000"/>
                </a:solidFill>
              </a:rPr>
              <a:t>(начало исследования)</a:t>
            </a:r>
            <a:r>
              <a:rPr lang="ru-RU" sz="3600" smtClean="0">
                <a:solidFill>
                  <a:srgbClr val="C00000"/>
                </a:solidFill>
              </a:rPr>
              <a:t> </a:t>
            </a:r>
            <a:r>
              <a:rPr lang="ru-RU" sz="3600" smtClean="0"/>
              <a:t>рассматривается предполагаемая методика и техника его выполнения, приводится краткий обзор литературы и других материалов по теме (</a:t>
            </a:r>
            <a:r>
              <a:rPr lang="ru-RU" sz="3600" b="1" i="1" smtClean="0">
                <a:solidFill>
                  <a:srgbClr val="C00000"/>
                </a:solidFill>
              </a:rPr>
              <a:t>исторические сведения, современное состояние, анализ рынка, звездочка обдумывания и др</a:t>
            </a:r>
            <a:r>
              <a:rPr lang="ru-RU" sz="3600" smtClean="0"/>
              <a:t>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685800"/>
            <a:ext cx="8229600" cy="5638800"/>
          </a:xfrm>
        </p:spPr>
        <p:txBody>
          <a:bodyPr/>
          <a:lstStyle/>
          <a:p>
            <a:pPr eaLnBrk="1" hangingPunct="1"/>
            <a:r>
              <a:rPr lang="ru-RU" smtClean="0"/>
              <a:t>В следующей главе </a:t>
            </a:r>
            <a:r>
              <a:rPr lang="ru-RU" b="1" smtClean="0">
                <a:solidFill>
                  <a:srgbClr val="C00000"/>
                </a:solidFill>
              </a:rPr>
              <a:t>(поисковой)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необходимо разработать </a:t>
            </a:r>
            <a:r>
              <a:rPr lang="ru-RU" b="1" i="1" smtClean="0">
                <a:solidFill>
                  <a:srgbClr val="C00000"/>
                </a:solidFill>
              </a:rPr>
              <a:t>банк идей и предложений</a:t>
            </a:r>
            <a:r>
              <a:rPr lang="ru-RU" smtClean="0"/>
              <a:t> по решению проблемы, рассматриваемой в проекте. Важно дать </a:t>
            </a:r>
            <a:r>
              <a:rPr lang="ru-RU" b="1" i="1" smtClean="0">
                <a:solidFill>
                  <a:srgbClr val="C00000"/>
                </a:solidFill>
              </a:rPr>
              <a:t>объективную оценку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b="1" i="1" smtClean="0">
                <a:solidFill>
                  <a:srgbClr val="C00000"/>
                </a:solidFill>
              </a:rPr>
              <a:t>каждому из предлагаемых вариантов</a:t>
            </a:r>
            <a:r>
              <a:rPr lang="ru-RU" smtClean="0"/>
              <a:t>, при этом можно воспользоваться рядом определенных критериев.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00000"/>
                </a:solidFill>
              </a:rPr>
              <a:t>Технологическая часть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ней необходимо разработать последовательность выполнения объекта. Она может включать в себя </a:t>
            </a:r>
            <a:r>
              <a:rPr lang="ru-RU" b="1" i="1" smtClean="0">
                <a:solidFill>
                  <a:srgbClr val="C00000"/>
                </a:solidFill>
              </a:rPr>
              <a:t>перечень этапов, технологическую карту</a:t>
            </a:r>
            <a:r>
              <a:rPr lang="ru-RU" smtClean="0">
                <a:solidFill>
                  <a:srgbClr val="C00000"/>
                </a:solidFill>
              </a:rPr>
              <a:t>,</a:t>
            </a:r>
            <a:r>
              <a:rPr lang="ru-RU" smtClean="0"/>
              <a:t> в которой описывается алгоритм операций с указанием инструментов, материалов и способов обработки.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18288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00000"/>
                </a:solidFill>
              </a:rPr>
              <a:t>Варианты оформления</a:t>
            </a:r>
            <a:r>
              <a:rPr lang="ru-RU" b="1" smtClean="0">
                <a:solidFill>
                  <a:schemeClr val="tx1"/>
                </a:solidFill>
              </a:rPr>
              <a:t/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sz="3600" b="1" smtClean="0">
                <a:solidFill>
                  <a:schemeClr val="tx1"/>
                </a:solidFill>
              </a:rPr>
              <a:t>1-й вариант</a:t>
            </a:r>
          </a:p>
        </p:txBody>
      </p:sp>
      <p:graphicFrame>
        <p:nvGraphicFramePr>
          <p:cNvPr id="31782" name="Group 38"/>
          <p:cNvGraphicFramePr>
            <a:graphicFrameLocks noGrp="1"/>
          </p:cNvGraphicFramePr>
          <p:nvPr/>
        </p:nvGraphicFramePr>
        <p:xfrm>
          <a:off x="228600" y="2438400"/>
          <a:ext cx="8915400" cy="3048000"/>
        </p:xfrm>
        <a:graphic>
          <a:graphicData uri="http://schemas.openxmlformats.org/drawingml/2006/table">
            <a:tbl>
              <a:tblPr/>
              <a:tblGrid>
                <a:gridCol w="82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5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Графическое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изображение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Оборудование,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станки, инструменты,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приспособления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2-й вариант</a:t>
            </a:r>
            <a:r>
              <a:rPr lang="ru-RU" smtClean="0"/>
              <a:t> </a:t>
            </a:r>
          </a:p>
        </p:txBody>
      </p:sp>
      <p:graphicFrame>
        <p:nvGraphicFramePr>
          <p:cNvPr id="28706" name="Group 3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2514600"/>
        </p:xfrm>
        <a:graphic>
          <a:graphicData uri="http://schemas.openxmlformats.org/drawingml/2006/table">
            <a:tbl>
              <a:tblPr/>
              <a:tblGrid>
                <a:gridCol w="471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4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операции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Эскиз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операции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Инструменты,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приспособления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Далее необходимо рассмотреть </a:t>
            </a:r>
            <a:r>
              <a:rPr lang="ru-RU" b="1" smtClean="0">
                <a:solidFill>
                  <a:srgbClr val="C00000"/>
                </a:solidFill>
              </a:rPr>
              <a:t>экономическую и экологическую оценки</a:t>
            </a:r>
            <a:r>
              <a:rPr lang="ru-RU" smtClean="0"/>
              <a:t> проекта. В экономической части представляется </a:t>
            </a:r>
            <a:r>
              <a:rPr lang="ru-RU" b="1" i="1" smtClean="0">
                <a:solidFill>
                  <a:srgbClr val="C00000"/>
                </a:solidFill>
              </a:rPr>
              <a:t>полный расчет затрат на изготовление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проектируемого изделия. Здесь же представляются </a:t>
            </a:r>
            <a:r>
              <a:rPr lang="ru-RU" b="1" i="1" smtClean="0">
                <a:solidFill>
                  <a:srgbClr val="C00000"/>
                </a:solidFill>
              </a:rPr>
              <a:t>проект рекламы и маркетинговое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b="1" i="1" smtClean="0">
                <a:solidFill>
                  <a:srgbClr val="C00000"/>
                </a:solidFill>
              </a:rPr>
              <a:t>исследование</a:t>
            </a:r>
            <a:r>
              <a:rPr lang="ru-RU" b="1" i="1" smtClean="0"/>
              <a:t>.</a:t>
            </a:r>
            <a:r>
              <a:rPr lang="ru-RU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Результатом экономического расчета должно быть обоснование экономичности проектируемого изделия и наличия рынка сбыта.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457200"/>
            <a:ext cx="8229600" cy="5897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 </a:t>
            </a:r>
            <a:r>
              <a:rPr lang="ru-RU" sz="3600" smtClean="0"/>
              <a:t>Особое внимание необходимо уделить</a:t>
            </a:r>
            <a:r>
              <a:rPr lang="ru-RU" sz="3600" b="1" smtClean="0"/>
              <a:t> </a:t>
            </a:r>
            <a:r>
              <a:rPr lang="ru-RU" sz="3600" b="1" smtClean="0">
                <a:solidFill>
                  <a:srgbClr val="C00000"/>
                </a:solidFill>
              </a:rPr>
              <a:t>экологической оценке проекта</a:t>
            </a:r>
            <a:r>
              <a:rPr lang="ru-RU" sz="3600" b="1" smtClean="0"/>
              <a:t>: </a:t>
            </a:r>
            <a:r>
              <a:rPr lang="ru-RU" sz="3600" smtClean="0"/>
              <a:t>обоснованию того, что:</a:t>
            </a:r>
            <a:r>
              <a:rPr lang="ru-RU" sz="3600" b="1" smtClean="0"/>
              <a:t> </a:t>
            </a:r>
          </a:p>
          <a:p>
            <a:pPr eaLnBrk="1" hangingPunct="1">
              <a:buFontTx/>
              <a:buNone/>
            </a:pPr>
            <a:r>
              <a:rPr lang="ru-RU" sz="3600" b="1" smtClean="0"/>
              <a:t>   а) изготовление и эксплуатация проектируемого изделия не повлекут за собой изменений в окружающей среде, нарушений в жизнедеятельности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609600"/>
            <a:ext cx="8229600" cy="5516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b="1" smtClean="0"/>
              <a:t>б) возможно с использованием отходов производства;</a:t>
            </a:r>
          </a:p>
          <a:p>
            <a:pPr eaLnBrk="1" hangingPunct="1">
              <a:buFontTx/>
              <a:buNone/>
            </a:pPr>
            <a:r>
              <a:rPr lang="ru-RU" sz="3600" b="1" smtClean="0"/>
              <a:t>в) дает возможность повторного использования деталей изделия по окончании срока службы.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00000"/>
                </a:solidFill>
              </a:rPr>
              <a:t>Составляющие проекта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rgbClr val="C00000"/>
                </a:solidFill>
              </a:rPr>
              <a:t>         Проект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— это самостоятельная творческая завершенная работа учащегося, выполненная под руководством учителя. Она состоит из двух частей: </a:t>
            </a:r>
            <a:r>
              <a:rPr lang="ru-RU" b="1" smtClean="0">
                <a:solidFill>
                  <a:srgbClr val="C00000"/>
                </a:solidFill>
              </a:rPr>
              <a:t>теоретической и практической</a:t>
            </a:r>
            <a:r>
              <a:rPr lang="ru-RU" b="1" smtClean="0"/>
              <a:t>.</a:t>
            </a:r>
            <a:r>
              <a:rPr lang="ru-RU" smtClean="0"/>
              <a:t> Теоретической частью проекта является </a:t>
            </a:r>
            <a:r>
              <a:rPr lang="ru-RU" b="1" smtClean="0">
                <a:solidFill>
                  <a:srgbClr val="C00000"/>
                </a:solidFill>
              </a:rPr>
              <a:t>пояснительная записка</a:t>
            </a:r>
            <a:r>
              <a:rPr lang="ru-RU" smtClean="0"/>
              <a:t>, а практической </a:t>
            </a:r>
            <a:r>
              <a:rPr lang="ru-RU" b="1" smtClean="0">
                <a:solidFill>
                  <a:srgbClr val="C00000"/>
                </a:solidFill>
              </a:rPr>
              <a:t>конкретная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b="1" smtClean="0">
                <a:solidFill>
                  <a:srgbClr val="C00000"/>
                </a:solidFill>
              </a:rPr>
              <a:t>модель, изделие макет, видеофильм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1000"/>
            <a:ext cx="8229600" cy="5821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Содержание глав основной части должно</a:t>
            </a:r>
            <a:r>
              <a:rPr lang="ru-RU" b="1" smtClean="0"/>
              <a:t> </a:t>
            </a:r>
            <a:r>
              <a:rPr lang="ru-RU" b="1" smtClean="0">
                <a:solidFill>
                  <a:srgbClr val="C00000"/>
                </a:solidFill>
              </a:rPr>
              <a:t>точно соответствовать теме работы и полностью ее раскрывать</a:t>
            </a:r>
            <a:r>
              <a:rPr lang="ru-RU" b="1" smtClean="0"/>
              <a:t>. </a:t>
            </a:r>
            <a:r>
              <a:rPr lang="ru-RU" smtClean="0"/>
              <a:t>Эти главы должны показать умение сжато, логично и аргументировано излагать материал. Не злоупотреблять перепечаткой или копированием информации из различных источников.  Обязательно делать выводы о том, как эта информация пригодилась проектанту в работе.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Заключение</a:t>
            </a:r>
            <a:r>
              <a:rPr lang="ru-RU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   В нем последовательно излагаются полученные результаты, определяется их соотношение с общей целью и конкретными задачами, сформулированными во введении, дается самооценка учащимся проделанной им работы. В некоторых случаях возникает необходимость указать пути продолжения исследования темы, а также конкретные задачи, которые предстоит при этом решать.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04800"/>
            <a:ext cx="8229600" cy="5897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После заключения принято помещать </a:t>
            </a:r>
            <a:r>
              <a:rPr lang="ru-RU" b="1" smtClean="0">
                <a:solidFill>
                  <a:srgbClr val="C00000"/>
                </a:solidFill>
              </a:rPr>
              <a:t>библиографический список использованной литературы</a:t>
            </a:r>
            <a:r>
              <a:rPr lang="ru-RU" smtClean="0">
                <a:solidFill>
                  <a:srgbClr val="C00000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 Каждый включенный в него источник должен иметь отражение в пояснительной записке. Все заимствования должны обязательно иметь подстрочные ссылки, откуда взяты приведенные материалы. Не следует включать в библиографический список работы, которые фактически не были использованы.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457200"/>
            <a:ext cx="8229600" cy="5745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Вспомогательные или дополнительные материалы, которые загромождают основную часть работы, помещают в </a:t>
            </a:r>
            <a:r>
              <a:rPr lang="ru-RU" b="1" smtClean="0">
                <a:solidFill>
                  <a:srgbClr val="C00000"/>
                </a:solidFill>
              </a:rPr>
              <a:t>приложениях.</a:t>
            </a:r>
            <a:r>
              <a:rPr lang="ru-RU" smtClean="0"/>
              <a:t> По содержанию и форме приложения очень разнообразны. Они могут представлять собой </a:t>
            </a:r>
            <a:r>
              <a:rPr lang="ru-RU" b="1" i="1" smtClean="0">
                <a:solidFill>
                  <a:srgbClr val="C00000"/>
                </a:solidFill>
              </a:rPr>
              <a:t>текст, таблицы, графики, карты, рисунки</a:t>
            </a:r>
            <a:r>
              <a:rPr lang="ru-RU" smtClean="0">
                <a:solidFill>
                  <a:srgbClr val="C0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57200"/>
            <a:ext cx="8382000" cy="5668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Каждое приложение должно начинаться с нового листа (страницы) с указанием </a:t>
            </a:r>
            <a:r>
              <a:rPr lang="ru-RU" b="1" smtClean="0">
                <a:solidFill>
                  <a:srgbClr val="C00000"/>
                </a:solidFill>
              </a:rPr>
              <a:t>в правом верхнем углу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слова "Приложение" и иметь </a:t>
            </a:r>
            <a:r>
              <a:rPr lang="ru-RU" b="1" smtClean="0">
                <a:solidFill>
                  <a:srgbClr val="C00000"/>
                </a:solidFill>
              </a:rPr>
              <a:t>тематический заголовок</a:t>
            </a:r>
            <a:r>
              <a:rPr lang="ru-RU" smtClean="0"/>
              <a:t>. При наличии в работе более одного приложения они нумеруются арабскими цифрами (без знака №), например: "</a:t>
            </a:r>
            <a:r>
              <a:rPr lang="ru-RU" b="1" smtClean="0">
                <a:solidFill>
                  <a:srgbClr val="C00000"/>
                </a:solidFill>
              </a:rPr>
              <a:t>Приложение 1</a:t>
            </a:r>
            <a:r>
              <a:rPr lang="ru-RU" smtClean="0"/>
              <a:t>", </a:t>
            </a:r>
          </a:p>
          <a:p>
            <a:pPr eaLnBrk="1" hangingPunct="1">
              <a:buFontTx/>
              <a:buNone/>
            </a:pPr>
            <a:r>
              <a:rPr lang="ru-RU" smtClean="0"/>
              <a:t>   "</a:t>
            </a:r>
            <a:r>
              <a:rPr lang="ru-RU" b="1" smtClean="0">
                <a:solidFill>
                  <a:srgbClr val="C00000"/>
                </a:solidFill>
              </a:rPr>
              <a:t>Приложение 2</a:t>
            </a:r>
            <a:r>
              <a:rPr lang="ru-RU" smtClean="0"/>
              <a:t>"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</a:t>
            </a:r>
            <a:r>
              <a:rPr lang="ru-RU" b="1" smtClean="0">
                <a:solidFill>
                  <a:srgbClr val="C00000"/>
                </a:solidFill>
              </a:rPr>
              <a:t>Нумерация</a:t>
            </a:r>
            <a:r>
              <a:rPr lang="ru-RU" smtClean="0"/>
              <a:t> страниц, на которых даются приложения, должна быть </a:t>
            </a:r>
            <a:r>
              <a:rPr lang="ru-RU" b="1" smtClean="0">
                <a:solidFill>
                  <a:srgbClr val="C00000"/>
                </a:solidFill>
              </a:rPr>
              <a:t>сквозной и продолжать общую нумерацию основного текста</a:t>
            </a:r>
            <a:r>
              <a:rPr lang="ru-RU" smtClean="0"/>
              <a:t>. Связь его с приложениями осуществляется через ссылки, которые употребляются со словом "смотри" (см.), заключаемым вместе с шифром в круглые скобки.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9600"/>
            <a:ext cx="8077200" cy="5516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Пояснительная записка выполняется </a:t>
            </a:r>
            <a:r>
              <a:rPr lang="ru-RU" b="1" smtClean="0">
                <a:solidFill>
                  <a:srgbClr val="C00000"/>
                </a:solidFill>
              </a:rPr>
              <a:t>рукописным, машинописным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способом или </a:t>
            </a:r>
            <a:r>
              <a:rPr lang="ru-RU" b="1" smtClean="0">
                <a:solidFill>
                  <a:srgbClr val="C00000"/>
                </a:solidFill>
              </a:rPr>
              <a:t>с помощью компьютера</a:t>
            </a:r>
            <a:r>
              <a:rPr lang="ru-RU" smtClean="0"/>
              <a:t> на одной стороне листа белой бумаги желательно формата А4 (210 х 297) через два-полтора межстрочных интервала с числом строк на странице не более 40. В каждой строке должно быть не более 60-65 знаков с учетом пробелов между словами. Минимальная высота шрифта 1,8 мм (12 кегель).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533400"/>
            <a:ext cx="8382000" cy="5592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Все </a:t>
            </a:r>
            <a:r>
              <a:rPr lang="ru-RU" b="1" smtClean="0">
                <a:solidFill>
                  <a:srgbClr val="C00000"/>
                </a:solidFill>
              </a:rPr>
              <a:t>иллюстрации</a:t>
            </a:r>
            <a:r>
              <a:rPr lang="ru-RU" smtClean="0"/>
              <a:t> в проекте должны быть </a:t>
            </a:r>
            <a:r>
              <a:rPr lang="ru-RU" b="1" smtClean="0">
                <a:solidFill>
                  <a:srgbClr val="C00000"/>
                </a:solidFill>
              </a:rPr>
              <a:t>пронумерованы</a:t>
            </a:r>
            <a:r>
              <a:rPr lang="ru-RU" smtClean="0">
                <a:solidFill>
                  <a:srgbClr val="C00000"/>
                </a:solidFill>
              </a:rPr>
              <a:t>. </a:t>
            </a:r>
            <a:r>
              <a:rPr lang="ru-RU" b="1" smtClean="0">
                <a:solidFill>
                  <a:srgbClr val="C00000"/>
                </a:solidFill>
              </a:rPr>
              <a:t>Нумерация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их обычно бывает </a:t>
            </a:r>
            <a:r>
              <a:rPr lang="ru-RU" b="1" smtClean="0">
                <a:solidFill>
                  <a:srgbClr val="C00000"/>
                </a:solidFill>
              </a:rPr>
              <a:t>сквозной</a:t>
            </a:r>
            <a:r>
              <a:rPr lang="ru-RU" smtClean="0"/>
              <a:t>, т.е. через всю работу. Если иллюстрация в проекте единственная, то она не нумеруется. </a:t>
            </a:r>
            <a:r>
              <a:rPr lang="ru-RU" b="1" smtClean="0">
                <a:solidFill>
                  <a:srgbClr val="C00000"/>
                </a:solidFill>
              </a:rPr>
              <a:t>В тексте на иллюстрации делаются ссылки, содержащие их порядковые номера (рис. 1, рис. 2 и т.д.).</a:t>
            </a:r>
            <a:r>
              <a:rPr lang="ru-RU" smtClean="0">
                <a:solidFill>
                  <a:srgbClr val="C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Каждую иллюстрацию необходимо снабдить </a:t>
            </a:r>
            <a:r>
              <a:rPr lang="ru-RU" b="1" smtClean="0">
                <a:solidFill>
                  <a:srgbClr val="C00000"/>
                </a:solidFill>
              </a:rPr>
              <a:t>подрисуночной подписью</a:t>
            </a:r>
            <a:r>
              <a:rPr lang="ru-RU" smtClean="0"/>
              <a:t>, которая должна соответствовать ее содержанию и основному тексту.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600200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Использованная литература</a:t>
            </a:r>
          </a:p>
        </p:txBody>
      </p:sp>
      <p:sp>
        <p:nvSpPr>
          <p:cNvPr id="296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696200" cy="32004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Л.Н.Морозова, Н.Г.Кравченко, О.В.Павлова, Технология, 5-11 классы,</a:t>
            </a:r>
          </a:p>
          <a:p>
            <a:r>
              <a:rPr lang="ru-RU" dirty="0" smtClean="0"/>
              <a:t>Проектная деятельность учащихся</a:t>
            </a:r>
            <a:r>
              <a:rPr lang="ru-RU" dirty="0" smtClean="0"/>
              <a:t>,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00000"/>
                </a:solidFill>
              </a:rPr>
              <a:t>Содержание пояснительной записки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1. Титульный лист.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2. Оглавление.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3. Введение.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4. Главы основной части.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5. Заключение.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6. Список использованной литературы.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smtClean="0"/>
              <a:t>7. Приложения</a:t>
            </a:r>
            <a:r>
              <a:rPr lang="ru-RU" sz="3600" b="1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Титульный лист</a:t>
            </a:r>
            <a:endParaRPr 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763000" cy="5287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         </a:t>
            </a:r>
            <a:r>
              <a:rPr lang="ru-RU" b="1" smtClean="0"/>
              <a:t>является первой страницей пояснительной записки и  заполняется по определенным правилам.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1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1" smtClean="0"/>
              <a:t>      В верхнем поле указывается полное наименование учебного заведения. В среднем дается название проекта без слова "тема" и кавычек. Оно должно быть  по возможности кратким и точным — соответствовать основному содержанию проекта. 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09600"/>
            <a:ext cx="8686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solidFill>
                  <a:schemeClr val="tx2"/>
                </a:solidFill>
              </a:rPr>
              <a:t>         </a:t>
            </a:r>
            <a:r>
              <a:rPr lang="ru-RU" b="1" smtClean="0">
                <a:solidFill>
                  <a:schemeClr val="tx2"/>
                </a:solidFill>
              </a:rPr>
              <a:t>Если необходимо конкретизировать название  работы, то можно дать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1" smtClean="0">
                <a:solidFill>
                  <a:schemeClr val="tx2"/>
                </a:solidFill>
              </a:rPr>
              <a:t>  подзаголовок, который должен быть предельно кратким и не превращаться в новое заглавие.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1" smtClean="0">
                <a:solidFill>
                  <a:schemeClr val="tx2"/>
                </a:solidFill>
              </a:rPr>
              <a:t>         </a:t>
            </a:r>
            <a:r>
              <a:rPr lang="ru-RU" b="1" smtClean="0"/>
              <a:t>Далее указываются фамилия, имя, номер школы и класс проектанта (в именительном падеже). Затем фамилия и инициалы руководителя проекта.</a:t>
            </a:r>
          </a:p>
          <a:p>
            <a:pPr eaLnBrk="1" hangingPunct="1">
              <a:buFontTx/>
              <a:buNone/>
            </a:pPr>
            <a:r>
              <a:rPr lang="ru-RU" b="1" smtClean="0"/>
              <a:t>  В нижнем поле указываются место и год выполнения работы (без слова "год").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1000"/>
            <a:ext cx="8229600" cy="5821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 </a:t>
            </a:r>
            <a:r>
              <a:rPr lang="ru-RU" sz="4000" b="1" smtClean="0"/>
              <a:t>Текст следует писать или печатать, соблюдая следующие размеры полей: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 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• Левое — не менее 30 мм 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• Правое — не менее 10 мм 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• Верхнее — не менее 15 мм 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• Нижнее — не менее 20 мм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Оглавление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94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       </a:t>
            </a:r>
            <a:r>
              <a:rPr lang="ru-RU" b="1" smtClean="0"/>
              <a:t>В нём приводятся все заголовки пояснительной записки и указываются страницы, на которых они находятся. Сокращать их или давать в другой формулировке, последовательности и соподчиненности нельзя. </a:t>
            </a:r>
          </a:p>
          <a:p>
            <a:pPr eaLnBrk="1" hangingPunct="1">
              <a:buFontTx/>
              <a:buNone/>
            </a:pPr>
            <a:r>
              <a:rPr lang="ru-RU" b="1" smtClean="0"/>
              <a:t>          Все заголовки пишутся с прописной буквы и без точки в конце. Последнее слово каждого заголовка соединяют отточием с соответствующим ему номером страницы в правом столбце оглавления.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Введение</a:t>
            </a:r>
            <a:r>
              <a:rPr lang="ru-RU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		</a:t>
            </a:r>
            <a:r>
              <a:rPr lang="ru-RU" sz="3600" smtClean="0"/>
              <a:t>В нем обосновывается</a:t>
            </a:r>
            <a:r>
              <a:rPr lang="ru-RU" sz="3600" b="1" smtClean="0"/>
              <a:t> </a:t>
            </a:r>
            <a:r>
              <a:rPr lang="ru-RU" sz="3600" b="1" i="1" smtClean="0">
                <a:solidFill>
                  <a:srgbClr val="C00000"/>
                </a:solidFill>
              </a:rPr>
              <a:t>актуальность</a:t>
            </a:r>
            <a:r>
              <a:rPr lang="ru-RU" sz="3600" b="1" smtClean="0">
                <a:solidFill>
                  <a:srgbClr val="C00000"/>
                </a:solidFill>
              </a:rPr>
              <a:t> </a:t>
            </a:r>
            <a:r>
              <a:rPr lang="ru-RU" sz="3600" smtClean="0"/>
              <a:t>выбранной темы,</a:t>
            </a:r>
            <a:r>
              <a:rPr lang="ru-RU" sz="3600" b="1" smtClean="0"/>
              <a:t> </a:t>
            </a:r>
            <a:r>
              <a:rPr lang="ru-RU" sz="3600" b="1" i="1" smtClean="0">
                <a:solidFill>
                  <a:srgbClr val="C00000"/>
                </a:solidFill>
              </a:rPr>
              <a:t>цель</a:t>
            </a:r>
            <a:r>
              <a:rPr lang="ru-RU" sz="3600" b="1" smtClean="0"/>
              <a:t> </a:t>
            </a:r>
            <a:r>
              <a:rPr lang="ru-RU" sz="3600" smtClean="0"/>
              <a:t>и</a:t>
            </a:r>
            <a:r>
              <a:rPr lang="ru-RU" sz="3600" b="1" smtClean="0"/>
              <a:t> </a:t>
            </a:r>
            <a:r>
              <a:rPr lang="ru-RU" sz="3600" b="1" i="1" smtClean="0">
                <a:solidFill>
                  <a:srgbClr val="C00000"/>
                </a:solidFill>
              </a:rPr>
              <a:t>содержание поставленных задач</a:t>
            </a:r>
            <a:r>
              <a:rPr lang="ru-RU" sz="3600" b="1" i="1" smtClean="0"/>
              <a:t>, </a:t>
            </a:r>
            <a:r>
              <a:rPr lang="ru-RU" sz="3600" smtClean="0"/>
              <a:t>формулируются</a:t>
            </a:r>
            <a:r>
              <a:rPr lang="ru-RU" sz="3600" b="1" i="1" smtClean="0"/>
              <a:t> </a:t>
            </a:r>
            <a:r>
              <a:rPr lang="ru-RU" sz="3600" b="1" i="1" smtClean="0">
                <a:solidFill>
                  <a:srgbClr val="C00000"/>
                </a:solidFill>
              </a:rPr>
              <a:t>планируемый результат и основные проблемы</a:t>
            </a:r>
            <a:r>
              <a:rPr lang="ru-RU" sz="3600" b="1" i="1" smtClean="0"/>
              <a:t>,</a:t>
            </a:r>
            <a:r>
              <a:rPr lang="ru-RU" sz="3600" b="1" smtClean="0"/>
              <a:t> </a:t>
            </a:r>
            <a:r>
              <a:rPr lang="ru-RU" sz="3600" smtClean="0"/>
              <a:t>рассматриваемые в проекте,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609600"/>
            <a:ext cx="8229600" cy="5821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smtClean="0"/>
              <a:t>   указываются </a:t>
            </a:r>
            <a:r>
              <a:rPr lang="ru-RU" sz="3600" b="1" i="1" smtClean="0">
                <a:solidFill>
                  <a:srgbClr val="C00000"/>
                </a:solidFill>
              </a:rPr>
              <a:t>межпредметные связи</a:t>
            </a:r>
            <a:r>
              <a:rPr lang="ru-RU" sz="3600" i="1" smtClean="0"/>
              <a:t>,</a:t>
            </a:r>
            <a:r>
              <a:rPr lang="ru-RU" sz="3600" smtClean="0"/>
              <a:t> сообщается, </a:t>
            </a:r>
            <a:r>
              <a:rPr lang="ru-RU" sz="3600" b="1" i="1" smtClean="0"/>
              <a:t>кому предназначен проект</a:t>
            </a:r>
            <a:r>
              <a:rPr lang="ru-RU" sz="3600" smtClean="0"/>
              <a:t> и в чем состоит </a:t>
            </a:r>
            <a:r>
              <a:rPr lang="ru-RU" sz="3600" b="1" i="1" smtClean="0">
                <a:solidFill>
                  <a:srgbClr val="C00000"/>
                </a:solidFill>
              </a:rPr>
              <a:t>его новизна</a:t>
            </a:r>
            <a:r>
              <a:rPr lang="ru-RU" sz="3600" i="1" smtClean="0"/>
              <a:t>.</a:t>
            </a:r>
            <a:r>
              <a:rPr lang="ru-RU" sz="3600" smtClean="0"/>
              <a:t> </a:t>
            </a:r>
          </a:p>
          <a:p>
            <a:pPr eaLnBrk="1" hangingPunct="1">
              <a:buFontTx/>
              <a:buNone/>
            </a:pPr>
            <a:r>
              <a:rPr lang="ru-RU" sz="3600" smtClean="0"/>
              <a:t>          Во введении также дается </a:t>
            </a:r>
            <a:r>
              <a:rPr lang="ru-RU" sz="3600" b="1" i="1" smtClean="0">
                <a:solidFill>
                  <a:srgbClr val="C00000"/>
                </a:solidFill>
              </a:rPr>
              <a:t>характеристика основных источников получения информации</a:t>
            </a:r>
            <a:r>
              <a:rPr lang="ru-RU" sz="3600" smtClean="0">
                <a:solidFill>
                  <a:srgbClr val="C00000"/>
                </a:solidFill>
              </a:rPr>
              <a:t> </a:t>
            </a:r>
            <a:r>
              <a:rPr lang="ru-RU" sz="3600" smtClean="0"/>
              <a:t>(официальных, научных, литературных, библиографических).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1141</Words>
  <Application>Microsoft Office PowerPoint</Application>
  <PresentationFormat>Экран (4:3)</PresentationFormat>
  <Paragraphs>89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Оформление по умолчанию</vt:lpstr>
      <vt:lpstr>ТВОРЧЕСКИЙ ПРОЕКТ ПО ТЕХНОЛОГИИ</vt:lpstr>
      <vt:lpstr>Составляющие проекта</vt:lpstr>
      <vt:lpstr>Содержание пояснительной записки</vt:lpstr>
      <vt:lpstr>Титульный лист</vt:lpstr>
      <vt:lpstr>Презентация PowerPoint</vt:lpstr>
      <vt:lpstr>Презентация PowerPoint</vt:lpstr>
      <vt:lpstr>Оглавление</vt:lpstr>
      <vt:lpstr>Введение </vt:lpstr>
      <vt:lpstr>Презентация PowerPoint</vt:lpstr>
      <vt:lpstr>Презентация PowerPoint</vt:lpstr>
      <vt:lpstr>Презентация PowerPoint</vt:lpstr>
      <vt:lpstr>Основная часть</vt:lpstr>
      <vt:lpstr>Презентация PowerPoint</vt:lpstr>
      <vt:lpstr>Технологическая часть проекта</vt:lpstr>
      <vt:lpstr>Варианты оформления 1-й вариант</vt:lpstr>
      <vt:lpstr>2-й вариант 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Использованная 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Teacher</cp:lastModifiedBy>
  <cp:revision>53</cp:revision>
  <cp:lastPrinted>1601-01-01T00:00:00Z</cp:lastPrinted>
  <dcterms:created xsi:type="dcterms:W3CDTF">1601-01-01T00:00:00Z</dcterms:created>
  <dcterms:modified xsi:type="dcterms:W3CDTF">2018-08-22T06:06:22Z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